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453" r:id="rId3"/>
    <p:sldId id="454" r:id="rId4"/>
    <p:sldId id="455" r:id="rId5"/>
    <p:sldId id="476" r:id="rId6"/>
    <p:sldId id="479" r:id="rId7"/>
    <p:sldId id="482" r:id="rId8"/>
    <p:sldId id="481" r:id="rId9"/>
    <p:sldId id="484" r:id="rId10"/>
    <p:sldId id="483" r:id="rId11"/>
    <p:sldId id="458" r:id="rId12"/>
    <p:sldId id="452" r:id="rId13"/>
    <p:sldId id="456" r:id="rId14"/>
    <p:sldId id="457" r:id="rId15"/>
    <p:sldId id="468" r:id="rId16"/>
    <p:sldId id="467" r:id="rId17"/>
    <p:sldId id="474" r:id="rId18"/>
    <p:sldId id="475" r:id="rId19"/>
    <p:sldId id="487" r:id="rId20"/>
    <p:sldId id="352" r:id="rId21"/>
    <p:sldId id="470" r:id="rId22"/>
    <p:sldId id="471" r:id="rId23"/>
    <p:sldId id="485" r:id="rId24"/>
    <p:sldId id="486" r:id="rId25"/>
    <p:sldId id="466" r:id="rId26"/>
    <p:sldId id="465" r:id="rId27"/>
    <p:sldId id="38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3"/>
    <p:restoredTop sz="83401"/>
  </p:normalViewPr>
  <p:slideViewPr>
    <p:cSldViewPr snapToGrid="0" snapToObjects="1">
      <p:cViewPr varScale="1">
        <p:scale>
          <a:sx n="106" d="100"/>
          <a:sy n="106" d="100"/>
        </p:scale>
        <p:origin x="21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63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04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/publication/316874615_Kinetic_processes_for_plastic_deformation_of_olivine_in_the_Poyi_ultramafic_intrusion_NW_China_Insights_from_the_textural_analysis_of_a_1700_m_fully_cored_succession/</a:t>
            </a:r>
            <a:r>
              <a:rPr lang="en-US" dirty="0" err="1"/>
              <a:t>figures?lo</a:t>
            </a:r>
            <a:r>
              <a:rPr lang="en-US" dirty="0"/>
              <a:t>=1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86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/publication/316874615_Kinetic_processes_for_plastic_deformation_of_olivine_in_the_Poyi_ultramafic_intrusion_NW_China_Insights_from_the_textural_analysis_of_a_1700_m_fully_cored_succession/</a:t>
            </a:r>
            <a:r>
              <a:rPr lang="en-US" dirty="0" err="1"/>
              <a:t>figures?lo</a:t>
            </a:r>
            <a:r>
              <a:rPr lang="en-US" dirty="0"/>
              <a:t>=1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10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0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27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evolution of plume generation during third phase by andesite at the bottom boundary layer and dacite at the top boundary layer for simulation #1. The boundary layers become thinner with time.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evolution of plume generation during third phase by andesite at the bottom boundary layer and dacite at the top boundary layer for simulation #1. The boundary layers become thinner with time.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8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evolution of plume generation during third phase by andesite at the bottom boundary layer and dacite at the top boundary layer for simulation #1. The boundary layers become thinner with time.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4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evolution of plume generation during third phase by andesite at the bottom boundary layer and dacite at the top boundary layer for simulation #1. The boundary layers become thinner with time.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36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11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https://www3.nd.edu/~</a:t>
            </a:r>
            <a:r>
              <a:rPr lang="en-US" dirty="0" err="1"/>
              <a:t>cneal</a:t>
            </a:r>
            <a:r>
              <a:rPr lang="en-US" dirty="0"/>
              <a:t>/</a:t>
            </a:r>
            <a:r>
              <a:rPr lang="en-US" dirty="0" err="1"/>
              <a:t>PlanetEarth</a:t>
            </a:r>
            <a:r>
              <a:rPr lang="en-US" dirty="0"/>
              <a:t>/Chapt-11a-Rock-Mechanics.pdf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65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69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6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-udc.ig.utexas.edu/external/becker/preprints/tectonic_geodynamics_draft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95585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Class 8: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deformation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562BF-EDBF-2048-B7ED-109A63B02673}"/>
              </a:ext>
            </a:extLst>
          </p:cNvPr>
          <p:cNvSpPr txBox="1"/>
          <p:nvPr/>
        </p:nvSpPr>
        <p:spPr>
          <a:xfrm>
            <a:off x="772510" y="6383099"/>
            <a:ext cx="79383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Main reference for today: Becker and </a:t>
            </a:r>
            <a:r>
              <a:rPr lang="en-US" sz="19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1900" dirty="0">
                <a:latin typeface="Segoe UI Symbol" panose="020B0502040204020203" pitchFamily="34" charset="0"/>
                <a:ea typeface="Segoe UI Symbol" panose="020B0502040204020203" pitchFamily="34" charset="0"/>
                <a:hlinkClick r:id="rId2"/>
              </a:rPr>
              <a:t>Tectonic Geodynamics</a:t>
            </a:r>
            <a:endParaRPr lang="en-US" sz="19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Deborah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7F3ED-4382-FC4C-819B-BCD4B71B9A93}"/>
              </a:ext>
            </a:extLst>
          </p:cNvPr>
          <p:cNvSpPr txBox="1"/>
          <p:nvPr/>
        </p:nvSpPr>
        <p:spPr>
          <a:xfrm>
            <a:off x="264695" y="689491"/>
            <a:ext cx="8602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example of a non-dimensional number that describes the behavior of the system. </a:t>
            </a: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this case, it is a ratio of time scales that can be used to distinguish whether a material deforms as an elastic solid or viscous fluid: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EEAB2-81BD-7C4C-BD95-0F798913A2C4}"/>
              </a:ext>
            </a:extLst>
          </p:cNvPr>
          <p:cNvSpPr txBox="1"/>
          <p:nvPr/>
        </p:nvSpPr>
        <p:spPr>
          <a:xfrm>
            <a:off x="1767742" y="4417595"/>
            <a:ext cx="59293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the Mantle:  De ~ 10</a:t>
            </a:r>
            <a:r>
              <a:rPr lang="en-US" sz="2100" baseline="30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21</a:t>
            </a:r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.10</a:t>
            </a:r>
            <a:r>
              <a:rPr lang="en-US" sz="2100" baseline="30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-15</a:t>
            </a:r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/10</a:t>
            </a:r>
            <a:r>
              <a:rPr lang="en-US" sz="2100" baseline="30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11</a:t>
            </a:r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~ 10</a:t>
            </a:r>
            <a:r>
              <a:rPr lang="en-US" sz="2100" baseline="30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1F413F-4BD2-FE47-BB2C-64B07A387773}"/>
              </a:ext>
            </a:extLst>
          </p:cNvPr>
          <p:cNvSpPr/>
          <p:nvPr/>
        </p:nvSpPr>
        <p:spPr>
          <a:xfrm>
            <a:off x="1588170" y="4236101"/>
            <a:ext cx="5462337" cy="744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B998EBD-666D-5240-93D1-13B030EB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220" y="2862533"/>
            <a:ext cx="3659405" cy="10720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D2AD4-8CBF-6A4A-8011-A5BD0D45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91" y="5172233"/>
            <a:ext cx="8089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68D25-9D80-0E4A-9C8A-F4DCD69705BA}"/>
              </a:ext>
            </a:extLst>
          </p:cNvPr>
          <p:cNvSpPr txBox="1"/>
          <p:nvPr/>
        </p:nvSpPr>
        <p:spPr>
          <a:xfrm>
            <a:off x="-3241727" y="73866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Mantle convection</a:t>
            </a:r>
          </a:p>
        </p:txBody>
      </p:sp>
      <p:pic>
        <p:nvPicPr>
          <p:cNvPr id="3" name="Picture 2" descr="A picture containing text, compact disk, drum&#10;&#10;Description automatically generated">
            <a:extLst>
              <a:ext uri="{FF2B5EF4-FFF2-40B4-BE49-F238E27FC236}">
                <a16:creationId xmlns:a16="http://schemas.microsoft.com/office/drawing/2014/main" id="{C8BD2D3B-B127-A44A-96EE-FC709AE9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1" y="1495787"/>
            <a:ext cx="6553898" cy="4623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42" name="Picture 2" descr="Lava Lamp Original Brand 20 oz - Yellow Wax with Purple Liquid - -  Amazon.com">
            <a:extLst>
              <a:ext uri="{FF2B5EF4-FFF2-40B4-BE49-F238E27FC236}">
                <a16:creationId xmlns:a16="http://schemas.microsoft.com/office/drawing/2014/main" id="{F68EEAAA-6535-994F-9EE5-3FF773489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98" y="1410183"/>
            <a:ext cx="1265584" cy="470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231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</a:t>
            </a:r>
          </a:p>
        </p:txBody>
      </p:sp>
      <p:pic>
        <p:nvPicPr>
          <p:cNvPr id="7170" name="Picture 2" descr="Figure 5">
            <a:extLst>
              <a:ext uri="{FF2B5EF4-FFF2-40B4-BE49-F238E27FC236}">
                <a16:creationId xmlns:a16="http://schemas.microsoft.com/office/drawing/2014/main" id="{823A4917-0927-7742-9288-AEACC229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0" y="1011479"/>
            <a:ext cx="3273882" cy="26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9E0079-4E31-C947-8F61-BA1BE83079B6}"/>
              </a:ext>
            </a:extLst>
          </p:cNvPr>
          <p:cNvSpPr txBox="1"/>
          <p:nvPr/>
        </p:nvSpPr>
        <p:spPr>
          <a:xfrm>
            <a:off x="-3187136" y="6004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a magma chamber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5E3996-438F-B14E-8917-00F0EEA73C06}"/>
              </a:ext>
            </a:extLst>
          </p:cNvPr>
          <p:cNvSpPr txBox="1"/>
          <p:nvPr/>
        </p:nvSpPr>
        <p:spPr>
          <a:xfrm rot="1176317">
            <a:off x="63992" y="3188574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Garg et al., 2019</a:t>
            </a:r>
          </a:p>
        </p:txBody>
      </p:sp>
    </p:spTree>
    <p:extLst>
      <p:ext uri="{BB962C8B-B14F-4D97-AF65-F5344CB8AC3E}">
        <p14:creationId xmlns:p14="http://schemas.microsoft.com/office/powerpoint/2010/main" val="386334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</a:t>
            </a:r>
          </a:p>
        </p:txBody>
      </p:sp>
      <p:pic>
        <p:nvPicPr>
          <p:cNvPr id="7170" name="Picture 2" descr="Figure 5">
            <a:extLst>
              <a:ext uri="{FF2B5EF4-FFF2-40B4-BE49-F238E27FC236}">
                <a16:creationId xmlns:a16="http://schemas.microsoft.com/office/drawing/2014/main" id="{823A4917-0927-7742-9288-AEACC229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0" y="1011479"/>
            <a:ext cx="3273882" cy="26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9E0079-4E31-C947-8F61-BA1BE83079B6}"/>
              </a:ext>
            </a:extLst>
          </p:cNvPr>
          <p:cNvSpPr txBox="1"/>
          <p:nvPr/>
        </p:nvSpPr>
        <p:spPr>
          <a:xfrm>
            <a:off x="-3187136" y="6004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a magma chamber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5E3996-438F-B14E-8917-00F0EEA73C06}"/>
              </a:ext>
            </a:extLst>
          </p:cNvPr>
          <p:cNvSpPr txBox="1"/>
          <p:nvPr/>
        </p:nvSpPr>
        <p:spPr>
          <a:xfrm rot="1176317">
            <a:off x="63992" y="3188574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Garg et al.,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EFE50-2113-CA4F-A68C-B436B02A4EF1}"/>
              </a:ext>
            </a:extLst>
          </p:cNvPr>
          <p:cNvSpPr txBox="1"/>
          <p:nvPr/>
        </p:nvSpPr>
        <p:spPr>
          <a:xfrm>
            <a:off x="1550911" y="53860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the lower crust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EF3CD48-3B0C-8D49-B816-E9D9406B6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140" y="938719"/>
            <a:ext cx="4625162" cy="3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A67374C1-6AE5-D14B-8BD1-F6180169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140" y="938719"/>
            <a:ext cx="4625162" cy="3154800"/>
          </a:xfrm>
          <a:prstGeom prst="rect">
            <a:avLst/>
          </a:prstGeom>
        </p:spPr>
      </p:pic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</a:t>
            </a:r>
          </a:p>
        </p:txBody>
      </p:sp>
      <p:pic>
        <p:nvPicPr>
          <p:cNvPr id="7170" name="Picture 2" descr="Figure 5">
            <a:extLst>
              <a:ext uri="{FF2B5EF4-FFF2-40B4-BE49-F238E27FC236}">
                <a16:creationId xmlns:a16="http://schemas.microsoft.com/office/drawing/2014/main" id="{823A4917-0927-7742-9288-AEACC229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0" y="1011479"/>
            <a:ext cx="3273882" cy="26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9E0079-4E31-C947-8F61-BA1BE83079B6}"/>
              </a:ext>
            </a:extLst>
          </p:cNvPr>
          <p:cNvSpPr txBox="1"/>
          <p:nvPr/>
        </p:nvSpPr>
        <p:spPr>
          <a:xfrm>
            <a:off x="-3187136" y="6004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a magma chamber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5E3996-438F-B14E-8917-00F0EEA73C06}"/>
              </a:ext>
            </a:extLst>
          </p:cNvPr>
          <p:cNvSpPr txBox="1"/>
          <p:nvPr/>
        </p:nvSpPr>
        <p:spPr>
          <a:xfrm rot="1176317">
            <a:off x="63992" y="3188574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Garg et al.,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EFE50-2113-CA4F-A68C-B436B02A4EF1}"/>
              </a:ext>
            </a:extLst>
          </p:cNvPr>
          <p:cNvSpPr txBox="1"/>
          <p:nvPr/>
        </p:nvSpPr>
        <p:spPr>
          <a:xfrm>
            <a:off x="1550911" y="53860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the lower crust</a:t>
            </a:r>
          </a:p>
        </p:txBody>
      </p:sp>
      <p:pic>
        <p:nvPicPr>
          <p:cNvPr id="7174" name="Picture 6" descr="Fig. 4 Change in crystal structure of FeO under high pressure and high temperature (state diagram)">
            <a:extLst>
              <a:ext uri="{FF2B5EF4-FFF2-40B4-BE49-F238E27FC236}">
                <a16:creationId xmlns:a16="http://schemas.microsoft.com/office/drawing/2014/main" id="{15DF86AD-CE16-2247-830B-2348457A1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88" y="3571871"/>
            <a:ext cx="4484279" cy="31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F56032-4973-324C-8DCB-FE17137D99D8}"/>
              </a:ext>
            </a:extLst>
          </p:cNvPr>
          <p:cNvSpPr txBox="1"/>
          <p:nvPr/>
        </p:nvSpPr>
        <p:spPr>
          <a:xfrm>
            <a:off x="-2800450" y="611933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the outer 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E2525-80EF-AC45-ADC3-A4FFB4C8F87B}"/>
              </a:ext>
            </a:extLst>
          </p:cNvPr>
          <p:cNvSpPr txBox="1"/>
          <p:nvPr/>
        </p:nvSpPr>
        <p:spPr>
          <a:xfrm>
            <a:off x="1211992" y="35814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Ozawa et al., 2011</a:t>
            </a:r>
          </a:p>
        </p:txBody>
      </p:sp>
    </p:spTree>
    <p:extLst>
      <p:ext uri="{BB962C8B-B14F-4D97-AF65-F5344CB8AC3E}">
        <p14:creationId xmlns:p14="http://schemas.microsoft.com/office/powerpoint/2010/main" val="230126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</a:t>
            </a:r>
          </a:p>
        </p:txBody>
      </p:sp>
      <p:pic>
        <p:nvPicPr>
          <p:cNvPr id="1026" name="Picture 2" descr="What is Elasticity, Elastic Limit, Young&amp;#39;s Modulus and Modulus of Rigidity  in Strength of Materials? - Mechanical Booster">
            <a:extLst>
              <a:ext uri="{FF2B5EF4-FFF2-40B4-BE49-F238E27FC236}">
                <a16:creationId xmlns:a16="http://schemas.microsoft.com/office/drawing/2014/main" id="{C5CD6883-5C62-6F45-8E4D-A998A39FB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509"/>
            <a:ext cx="4427921" cy="190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3E85A-EBC7-D14E-B569-99C14A03C68B}"/>
                  </a:ext>
                </a:extLst>
              </p:cNvPr>
              <p:cNvSpPr txBox="1"/>
              <p:nvPr/>
            </p:nvSpPr>
            <p:spPr>
              <a:xfrm>
                <a:off x="-2635030" y="757455"/>
                <a:ext cx="914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Elasticity: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3E85A-EBC7-D14E-B569-99C14A03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35030" y="757455"/>
                <a:ext cx="9144000" cy="400110"/>
              </a:xfrm>
              <a:prstGeom prst="rect">
                <a:avLst/>
              </a:prstGeom>
              <a:blipFill>
                <a:blip r:embed="rId4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CAFA75D-AB0C-2648-8B7D-2D43A8BAA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382" y="1064607"/>
            <a:ext cx="3226870" cy="2373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DC0354-7FEE-2548-87E8-26E22091F487}"/>
                  </a:ext>
                </a:extLst>
              </p:cNvPr>
              <p:cNvSpPr txBox="1"/>
              <p:nvPr/>
            </p:nvSpPr>
            <p:spPr>
              <a:xfrm>
                <a:off x="2081049" y="629333"/>
                <a:ext cx="9144000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Brittle failure/plastic yielding at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DC0354-7FEE-2548-87E8-26E22091F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049" y="629333"/>
                <a:ext cx="9144000" cy="424283"/>
              </a:xfrm>
              <a:prstGeom prst="rect">
                <a:avLst/>
              </a:prstGeom>
              <a:blipFill>
                <a:blip r:embed="rId6"/>
                <a:stretch>
                  <a:fillRect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2F848D1-B115-6949-9191-105FE3D52047}"/>
              </a:ext>
            </a:extLst>
          </p:cNvPr>
          <p:cNvSpPr/>
          <p:nvPr/>
        </p:nvSpPr>
        <p:spPr>
          <a:xfrm rot="235037">
            <a:off x="5209963" y="3405616"/>
            <a:ext cx="2886172" cy="39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63F78B-8536-C44E-B57F-F741DA4DD56C}"/>
              </a:ext>
            </a:extLst>
          </p:cNvPr>
          <p:cNvSpPr txBox="1"/>
          <p:nvPr/>
        </p:nvSpPr>
        <p:spPr>
          <a:xfrm>
            <a:off x="335396" y="3954854"/>
            <a:ext cx="82387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the case of viscous flow, how are force (stress) and deformation (displacement/strain/strain rate) related?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5B9119-AECE-DA4D-B8E7-EC725149A335}"/>
              </a:ext>
            </a:extLst>
          </p:cNvPr>
          <p:cNvSpPr/>
          <p:nvPr/>
        </p:nvSpPr>
        <p:spPr>
          <a:xfrm>
            <a:off x="550985" y="3953007"/>
            <a:ext cx="7857267" cy="94723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76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Viscous flow</a:t>
            </a:r>
          </a:p>
        </p:txBody>
      </p:sp>
      <p:pic>
        <p:nvPicPr>
          <p:cNvPr id="1026" name="Picture 2" descr="What is Elasticity, Elastic Limit, Young&amp;#39;s Modulus and Modulus of Rigidity  in Strength of Materials? - Mechanical Booster">
            <a:extLst>
              <a:ext uri="{FF2B5EF4-FFF2-40B4-BE49-F238E27FC236}">
                <a16:creationId xmlns:a16="http://schemas.microsoft.com/office/drawing/2014/main" id="{C5CD6883-5C62-6F45-8E4D-A998A39FB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509"/>
            <a:ext cx="4427921" cy="190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3E85A-EBC7-D14E-B569-99C14A03C68B}"/>
                  </a:ext>
                </a:extLst>
              </p:cNvPr>
              <p:cNvSpPr txBox="1"/>
              <p:nvPr/>
            </p:nvSpPr>
            <p:spPr>
              <a:xfrm>
                <a:off x="-2635030" y="757455"/>
                <a:ext cx="914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Elasticity: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3E85A-EBC7-D14E-B569-99C14A03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35030" y="757455"/>
                <a:ext cx="9144000" cy="400110"/>
              </a:xfrm>
              <a:prstGeom prst="rect">
                <a:avLst/>
              </a:prstGeom>
              <a:blipFill>
                <a:blip r:embed="rId4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CAFA75D-AB0C-2648-8B7D-2D43A8BAA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382" y="1064607"/>
            <a:ext cx="3226870" cy="2373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DC0354-7FEE-2548-87E8-26E22091F487}"/>
                  </a:ext>
                </a:extLst>
              </p:cNvPr>
              <p:cNvSpPr txBox="1"/>
              <p:nvPr/>
            </p:nvSpPr>
            <p:spPr>
              <a:xfrm>
                <a:off x="2081049" y="629333"/>
                <a:ext cx="9144000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Brittle failure/plastic yielding at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DC0354-7FEE-2548-87E8-26E22091F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049" y="629333"/>
                <a:ext cx="9144000" cy="424283"/>
              </a:xfrm>
              <a:prstGeom prst="rect">
                <a:avLst/>
              </a:prstGeom>
              <a:blipFill>
                <a:blip r:embed="rId6"/>
                <a:stretch>
                  <a:fillRect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2F848D1-B115-6949-9191-105FE3D52047}"/>
              </a:ext>
            </a:extLst>
          </p:cNvPr>
          <p:cNvSpPr/>
          <p:nvPr/>
        </p:nvSpPr>
        <p:spPr>
          <a:xfrm rot="235037">
            <a:off x="5209963" y="3405616"/>
            <a:ext cx="2886172" cy="39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63F78B-8536-C44E-B57F-F741DA4DD56C}"/>
              </a:ext>
            </a:extLst>
          </p:cNvPr>
          <p:cNvSpPr txBox="1"/>
          <p:nvPr/>
        </p:nvSpPr>
        <p:spPr>
          <a:xfrm>
            <a:off x="335396" y="3954854"/>
            <a:ext cx="82387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the case of viscous flow, how are force (stress) and deformation (displacement/strain/strain rate) related?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5B9119-AECE-DA4D-B8E7-EC725149A335}"/>
              </a:ext>
            </a:extLst>
          </p:cNvPr>
          <p:cNvSpPr/>
          <p:nvPr/>
        </p:nvSpPr>
        <p:spPr>
          <a:xfrm>
            <a:off x="550985" y="3953007"/>
            <a:ext cx="7857267" cy="94723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CB7B7E-2695-5E4E-BC1C-8152DC7A85F7}"/>
                  </a:ext>
                </a:extLst>
              </p:cNvPr>
              <p:cNvSpPr txBox="1"/>
              <p:nvPr/>
            </p:nvSpPr>
            <p:spPr>
              <a:xfrm>
                <a:off x="1343623" y="5086321"/>
                <a:ext cx="6151953" cy="1276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Newtonian fluid:         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acc>
                      <m:accPr>
                        <m:chr m:val="̇"/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algn="ctr"/>
                <a:endParaRPr lang="en-US" sz="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algn="ctr"/>
                <a:r>
                  <a:rPr lang="en-US" sz="23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Non-Newtonian fluid: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acc>
                      <m:accPr>
                        <m:chr m:val="̇"/>
                        <m:ctrlP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algn="ctr"/>
                <a:endParaRPr lang="en-US" sz="23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CB7B7E-2695-5E4E-BC1C-8152DC7A8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623" y="5086321"/>
                <a:ext cx="6151953" cy="1276824"/>
              </a:xfrm>
              <a:prstGeom prst="rect">
                <a:avLst/>
              </a:prstGeom>
              <a:blipFill>
                <a:blip r:embed="rId7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770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Examples of non-Newtonian fluids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314A81-5DD0-DD41-AB20-81B182DC2AB5}"/>
              </a:ext>
            </a:extLst>
          </p:cNvPr>
          <p:cNvSpPr/>
          <p:nvPr/>
        </p:nvSpPr>
        <p:spPr>
          <a:xfrm rot="235037">
            <a:off x="5209963" y="3405616"/>
            <a:ext cx="2886172" cy="39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ntroductory Fluid Mechanics L2 p4: Non-Newtonian Fluids - YouTube">
            <a:extLst>
              <a:ext uri="{FF2B5EF4-FFF2-40B4-BE49-F238E27FC236}">
                <a16:creationId xmlns:a16="http://schemas.microsoft.com/office/drawing/2014/main" id="{3D37FFBA-A040-204F-B0B8-79E89F937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46" y="830503"/>
            <a:ext cx="8106108" cy="45596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BB21DD-71E2-A244-A9F1-901AA61968D4}"/>
              </a:ext>
            </a:extLst>
          </p:cNvPr>
          <p:cNvSpPr/>
          <p:nvPr/>
        </p:nvSpPr>
        <p:spPr>
          <a:xfrm>
            <a:off x="2520778" y="2150076"/>
            <a:ext cx="906163" cy="42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4594F4-A0B9-184D-B024-560EE75B7E23}"/>
              </a:ext>
            </a:extLst>
          </p:cNvPr>
          <p:cNvSpPr/>
          <p:nvPr/>
        </p:nvSpPr>
        <p:spPr>
          <a:xfrm>
            <a:off x="2623930" y="2200032"/>
            <a:ext cx="699858" cy="42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F539F6-3580-FC4B-8EDE-0726965983E7}"/>
              </a:ext>
            </a:extLst>
          </p:cNvPr>
          <p:cNvSpPr/>
          <p:nvPr/>
        </p:nvSpPr>
        <p:spPr>
          <a:xfrm>
            <a:off x="4627898" y="2200032"/>
            <a:ext cx="906163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A91834-02F7-7347-A828-0FB859CD0B18}"/>
              </a:ext>
            </a:extLst>
          </p:cNvPr>
          <p:cNvSpPr/>
          <p:nvPr/>
        </p:nvSpPr>
        <p:spPr>
          <a:xfrm>
            <a:off x="6054115" y="3979304"/>
            <a:ext cx="1509505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17F736-2983-3A41-BDFD-9A074E763E9D}"/>
              </a:ext>
            </a:extLst>
          </p:cNvPr>
          <p:cNvSpPr/>
          <p:nvPr/>
        </p:nvSpPr>
        <p:spPr>
          <a:xfrm>
            <a:off x="5080979" y="1819906"/>
            <a:ext cx="1992921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F8E3F8-8AFD-3F45-A52B-F5B14F646FD8}"/>
              </a:ext>
            </a:extLst>
          </p:cNvPr>
          <p:cNvSpPr/>
          <p:nvPr/>
        </p:nvSpPr>
        <p:spPr>
          <a:xfrm>
            <a:off x="6113187" y="3311262"/>
            <a:ext cx="1992921" cy="397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5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E314A81-5DD0-DD41-AB20-81B182DC2AB5}"/>
              </a:ext>
            </a:extLst>
          </p:cNvPr>
          <p:cNvSpPr/>
          <p:nvPr/>
        </p:nvSpPr>
        <p:spPr>
          <a:xfrm rot="235037">
            <a:off x="5209963" y="3405616"/>
            <a:ext cx="2886172" cy="39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ntroductory Fluid Mechanics L2 p4: Non-Newtonian Fluids - YouTube">
            <a:extLst>
              <a:ext uri="{FF2B5EF4-FFF2-40B4-BE49-F238E27FC236}">
                <a16:creationId xmlns:a16="http://schemas.microsoft.com/office/drawing/2014/main" id="{3D37FFBA-A040-204F-B0B8-79E89F937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46" y="830503"/>
            <a:ext cx="8106108" cy="45596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BB21DD-71E2-A244-A9F1-901AA61968D4}"/>
              </a:ext>
            </a:extLst>
          </p:cNvPr>
          <p:cNvSpPr/>
          <p:nvPr/>
        </p:nvSpPr>
        <p:spPr>
          <a:xfrm>
            <a:off x="2520778" y="2150076"/>
            <a:ext cx="906163" cy="42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4594F4-A0B9-184D-B024-560EE75B7E23}"/>
              </a:ext>
            </a:extLst>
          </p:cNvPr>
          <p:cNvSpPr/>
          <p:nvPr/>
        </p:nvSpPr>
        <p:spPr>
          <a:xfrm>
            <a:off x="2623930" y="2200032"/>
            <a:ext cx="699858" cy="42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F539F6-3580-FC4B-8EDE-0726965983E7}"/>
              </a:ext>
            </a:extLst>
          </p:cNvPr>
          <p:cNvSpPr/>
          <p:nvPr/>
        </p:nvSpPr>
        <p:spPr>
          <a:xfrm>
            <a:off x="4627898" y="2200032"/>
            <a:ext cx="906163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A91834-02F7-7347-A828-0FB859CD0B18}"/>
              </a:ext>
            </a:extLst>
          </p:cNvPr>
          <p:cNvSpPr/>
          <p:nvPr/>
        </p:nvSpPr>
        <p:spPr>
          <a:xfrm>
            <a:off x="6054115" y="3979304"/>
            <a:ext cx="1509505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17F736-2983-3A41-BDFD-9A074E763E9D}"/>
              </a:ext>
            </a:extLst>
          </p:cNvPr>
          <p:cNvSpPr/>
          <p:nvPr/>
        </p:nvSpPr>
        <p:spPr>
          <a:xfrm>
            <a:off x="5080979" y="1819906"/>
            <a:ext cx="1992921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F8E3F8-8AFD-3F45-A52B-F5B14F646FD8}"/>
              </a:ext>
            </a:extLst>
          </p:cNvPr>
          <p:cNvSpPr/>
          <p:nvPr/>
        </p:nvSpPr>
        <p:spPr>
          <a:xfrm>
            <a:off x="6113187" y="3311262"/>
            <a:ext cx="1992921" cy="397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9D2AB5-22EF-EB49-897A-DF03E617FFAC}"/>
              </a:ext>
            </a:extLst>
          </p:cNvPr>
          <p:cNvSpPr/>
          <p:nvPr/>
        </p:nvSpPr>
        <p:spPr>
          <a:xfrm>
            <a:off x="360218" y="5725044"/>
            <a:ext cx="86590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Latex paint has n &gt; 1 behavior </a:t>
            </a:r>
          </a:p>
          <a:p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(i.e., reduction in viscosity/slope as strain rate increases)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64C36-ACB2-5345-99F6-2F6CEDC00FB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Examples of non-Newtonian fluids</a:t>
            </a:r>
          </a:p>
        </p:txBody>
      </p:sp>
    </p:spTree>
    <p:extLst>
      <p:ext uri="{BB962C8B-B14F-4D97-AF65-F5344CB8AC3E}">
        <p14:creationId xmlns:p14="http://schemas.microsoft.com/office/powerpoint/2010/main" val="347070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E314A81-5DD0-DD41-AB20-81B182DC2AB5}"/>
              </a:ext>
            </a:extLst>
          </p:cNvPr>
          <p:cNvSpPr/>
          <p:nvPr/>
        </p:nvSpPr>
        <p:spPr>
          <a:xfrm rot="235037">
            <a:off x="5209963" y="3405616"/>
            <a:ext cx="2886172" cy="39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BB21DD-71E2-A244-A9F1-901AA61968D4}"/>
              </a:ext>
            </a:extLst>
          </p:cNvPr>
          <p:cNvSpPr/>
          <p:nvPr/>
        </p:nvSpPr>
        <p:spPr>
          <a:xfrm>
            <a:off x="2520778" y="2150076"/>
            <a:ext cx="906163" cy="42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4594F4-A0B9-184D-B024-560EE75B7E23}"/>
              </a:ext>
            </a:extLst>
          </p:cNvPr>
          <p:cNvSpPr/>
          <p:nvPr/>
        </p:nvSpPr>
        <p:spPr>
          <a:xfrm>
            <a:off x="2623930" y="2200032"/>
            <a:ext cx="699858" cy="42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F539F6-3580-FC4B-8EDE-0726965983E7}"/>
              </a:ext>
            </a:extLst>
          </p:cNvPr>
          <p:cNvSpPr/>
          <p:nvPr/>
        </p:nvSpPr>
        <p:spPr>
          <a:xfrm>
            <a:off x="4627898" y="2200032"/>
            <a:ext cx="906163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A91834-02F7-7347-A828-0FB859CD0B18}"/>
              </a:ext>
            </a:extLst>
          </p:cNvPr>
          <p:cNvSpPr/>
          <p:nvPr/>
        </p:nvSpPr>
        <p:spPr>
          <a:xfrm>
            <a:off x="6054115" y="3979304"/>
            <a:ext cx="1509505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17F736-2983-3A41-BDFD-9A074E763E9D}"/>
              </a:ext>
            </a:extLst>
          </p:cNvPr>
          <p:cNvSpPr/>
          <p:nvPr/>
        </p:nvSpPr>
        <p:spPr>
          <a:xfrm>
            <a:off x="5080979" y="1819906"/>
            <a:ext cx="1992921" cy="29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F8E3F8-8AFD-3F45-A52B-F5B14F646FD8}"/>
              </a:ext>
            </a:extLst>
          </p:cNvPr>
          <p:cNvSpPr/>
          <p:nvPr/>
        </p:nvSpPr>
        <p:spPr>
          <a:xfrm>
            <a:off x="6113187" y="3311262"/>
            <a:ext cx="1992921" cy="397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64C36-ACB2-5345-99F6-2F6CEDC00FB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Examples of non-Newtonian fluids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026996-317D-0146-939E-41993289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2" y="1106908"/>
            <a:ext cx="8094242" cy="45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193FDE-4A4B-D84F-925F-2D28AA3C8FAC}"/>
              </a:ext>
            </a:extLst>
          </p:cNvPr>
          <p:cNvSpPr/>
          <p:nvPr/>
        </p:nvSpPr>
        <p:spPr>
          <a:xfrm>
            <a:off x="581520" y="5735621"/>
            <a:ext cx="865909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Water and corn starch (+ food coloring)</a:t>
            </a:r>
          </a:p>
        </p:txBody>
      </p:sp>
    </p:spTree>
    <p:extLst>
      <p:ext uri="{BB962C8B-B14F-4D97-AF65-F5344CB8AC3E}">
        <p14:creationId xmlns:p14="http://schemas.microsoft.com/office/powerpoint/2010/main" val="262059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AEA10F-CA83-AA42-83D2-4A963175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4" y="913615"/>
            <a:ext cx="8061552" cy="5177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8D84F-38D4-5B45-B82D-6E1A13459C37}"/>
              </a:ext>
            </a:extLst>
          </p:cNvPr>
          <p:cNvSpPr txBox="1"/>
          <p:nvPr/>
        </p:nvSpPr>
        <p:spPr>
          <a:xfrm>
            <a:off x="7206916" y="6487049"/>
            <a:ext cx="8602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1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mazon.com: Stylus Pens for Touch Screens, NTHJOYS Universal Fine Point  Stylus for iPad, iPhone, Samsung, iOS/Android Smart Phone and Other  Tablets, Active Stylus Stylist Pen Pencil for Precise Writing/Drawing :  Electronics">
            <a:extLst>
              <a:ext uri="{FF2B5EF4-FFF2-40B4-BE49-F238E27FC236}">
                <a16:creationId xmlns:a16="http://schemas.microsoft.com/office/drawing/2014/main" id="{8A11DA8B-D8E9-994B-BE5B-05664CAF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44" y="1776248"/>
            <a:ext cx="2004513" cy="2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2890391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the stylus…</a:t>
            </a:r>
          </a:p>
        </p:txBody>
      </p:sp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8CFD-B66D-984D-ACA9-778E8ADD5FF1}"/>
              </a:ext>
            </a:extLst>
          </p:cNvPr>
          <p:cNvSpPr txBox="1"/>
          <p:nvPr/>
        </p:nvSpPr>
        <p:spPr>
          <a:xfrm>
            <a:off x="1742089" y="5852545"/>
            <a:ext cx="5659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To: understand Newtonian vs. non-Newtonian fluids, “effective” viscosity concept, plasticity</a:t>
            </a: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457200" indent="-457200" algn="ctr"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1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about fluids?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AEA10F-CA83-AA42-83D2-4A963175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4" y="913615"/>
            <a:ext cx="8061552" cy="5177916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C35720DE-E781-AD43-9C40-6882B8037887}"/>
              </a:ext>
            </a:extLst>
          </p:cNvPr>
          <p:cNvSpPr/>
          <p:nvPr/>
        </p:nvSpPr>
        <p:spPr>
          <a:xfrm>
            <a:off x="543857" y="801981"/>
            <a:ext cx="4971705" cy="5760892"/>
          </a:xfrm>
          <a:custGeom>
            <a:avLst/>
            <a:gdLst>
              <a:gd name="connsiteX0" fmla="*/ 953347 w 4971705"/>
              <a:gd name="connsiteY0" fmla="*/ 162661 h 5760892"/>
              <a:gd name="connsiteX1" fmla="*/ 501172 w 4971705"/>
              <a:gd name="connsiteY1" fmla="*/ 644982 h 5760892"/>
              <a:gd name="connsiteX2" fmla="*/ 8802 w 4971705"/>
              <a:gd name="connsiteY2" fmla="*/ 3096779 h 5760892"/>
              <a:gd name="connsiteX3" fmla="*/ 943299 w 4971705"/>
              <a:gd name="connsiteY3" fmla="*/ 5538529 h 5760892"/>
              <a:gd name="connsiteX4" fmla="*/ 4490367 w 4971705"/>
              <a:gd name="connsiteY4" fmla="*/ 5568674 h 5760892"/>
              <a:gd name="connsiteX5" fmla="*/ 4892301 w 4971705"/>
              <a:gd name="connsiteY5" fmla="*/ 4835144 h 5760892"/>
              <a:gd name="connsiteX6" fmla="*/ 4058288 w 4971705"/>
              <a:gd name="connsiteY6" fmla="*/ 3810212 h 5760892"/>
              <a:gd name="connsiteX7" fmla="*/ 3827176 w 4971705"/>
              <a:gd name="connsiteY7" fmla="*/ 2011557 h 5760892"/>
              <a:gd name="connsiteX8" fmla="*/ 3375000 w 4971705"/>
              <a:gd name="connsiteY8" fmla="*/ 423918 h 5760892"/>
              <a:gd name="connsiteX9" fmla="*/ 2299827 w 4971705"/>
              <a:gd name="connsiteY9" fmla="*/ 11935 h 5760892"/>
              <a:gd name="connsiteX10" fmla="*/ 953347 w 4971705"/>
              <a:gd name="connsiteY10" fmla="*/ 162661 h 576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71705" h="5760892">
                <a:moveTo>
                  <a:pt x="953347" y="162661"/>
                </a:moveTo>
                <a:cubicBezTo>
                  <a:pt x="653571" y="268169"/>
                  <a:pt x="658596" y="155962"/>
                  <a:pt x="501172" y="644982"/>
                </a:cubicBezTo>
                <a:cubicBezTo>
                  <a:pt x="343748" y="1134002"/>
                  <a:pt x="-64886" y="2281188"/>
                  <a:pt x="8802" y="3096779"/>
                </a:cubicBezTo>
                <a:cubicBezTo>
                  <a:pt x="82490" y="3912370"/>
                  <a:pt x="196372" y="5126547"/>
                  <a:pt x="943299" y="5538529"/>
                </a:cubicBezTo>
                <a:cubicBezTo>
                  <a:pt x="1690226" y="5950511"/>
                  <a:pt x="3832200" y="5685905"/>
                  <a:pt x="4490367" y="5568674"/>
                </a:cubicBezTo>
                <a:cubicBezTo>
                  <a:pt x="5148534" y="5451443"/>
                  <a:pt x="4964314" y="5128221"/>
                  <a:pt x="4892301" y="4835144"/>
                </a:cubicBezTo>
                <a:cubicBezTo>
                  <a:pt x="4820288" y="4542067"/>
                  <a:pt x="4235809" y="4280810"/>
                  <a:pt x="4058288" y="3810212"/>
                </a:cubicBezTo>
                <a:cubicBezTo>
                  <a:pt x="3880767" y="3339614"/>
                  <a:pt x="3941057" y="2575939"/>
                  <a:pt x="3827176" y="2011557"/>
                </a:cubicBezTo>
                <a:cubicBezTo>
                  <a:pt x="3713295" y="1447175"/>
                  <a:pt x="3629558" y="757188"/>
                  <a:pt x="3375000" y="423918"/>
                </a:cubicBezTo>
                <a:cubicBezTo>
                  <a:pt x="3120442" y="90648"/>
                  <a:pt x="2705110" y="57153"/>
                  <a:pt x="2299827" y="11935"/>
                </a:cubicBezTo>
                <a:cubicBezTo>
                  <a:pt x="1894544" y="-33283"/>
                  <a:pt x="1253123" y="57153"/>
                  <a:pt x="953347" y="162661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828DC-C780-9C4D-95B8-BCA3A2B03ACA}"/>
              </a:ext>
            </a:extLst>
          </p:cNvPr>
          <p:cNvSpPr txBox="1"/>
          <p:nvPr/>
        </p:nvSpPr>
        <p:spPr>
          <a:xfrm>
            <a:off x="-3628438" y="51350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Viscous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74D9A-9FAD-4242-BB1E-F2FFEF9FCCF0}"/>
              </a:ext>
            </a:extLst>
          </p:cNvPr>
          <p:cNvSpPr txBox="1"/>
          <p:nvPr/>
        </p:nvSpPr>
        <p:spPr>
          <a:xfrm>
            <a:off x="7206916" y="6487049"/>
            <a:ext cx="8602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69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58A385EE-9E38-A949-8BFB-359468826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995814"/>
            <a:ext cx="7606939" cy="5365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48EA28-38A7-1049-98F8-876862898A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14400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9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Power-law flow mimics plasticity as n </a:t>
                </a:r>
                <a14:m>
                  <m:oMath xmlns:m="http://schemas.openxmlformats.org/officeDocument/2006/math">
                    <m:r>
                      <a:rPr lang="en-US" sz="2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9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48EA28-38A7-1049-98F8-876862898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8609"/>
              </a:xfrm>
              <a:prstGeom prst="rect">
                <a:avLst/>
              </a:prstGeom>
              <a:blipFill>
                <a:blip r:embed="rId3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63D74E0-FC4A-EE42-96EC-577405168C0E}"/>
              </a:ext>
            </a:extLst>
          </p:cNvPr>
          <p:cNvSpPr txBox="1"/>
          <p:nvPr/>
        </p:nvSpPr>
        <p:spPr>
          <a:xfrm>
            <a:off x="7206916" y="6487049"/>
            <a:ext cx="8602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77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3D4E6CC3-00AD-0D49-9184-3BF281FF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7" y="711582"/>
            <a:ext cx="5950310" cy="56801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3C9BCC-E2F8-8A4C-812F-15B4DC7A8A9A}"/>
              </a:ext>
            </a:extLst>
          </p:cNvPr>
          <p:cNvSpPr txBox="1"/>
          <p:nvPr/>
        </p:nvSpPr>
        <p:spPr>
          <a:xfrm>
            <a:off x="2666536" y="1013021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Zhuosen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et al.,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BA1C6-FDC9-0047-904E-71AEF3A47908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 class: Viscous flow in the mantle</a:t>
            </a:r>
          </a:p>
        </p:txBody>
      </p:sp>
    </p:spTree>
    <p:extLst>
      <p:ext uri="{BB962C8B-B14F-4D97-AF65-F5344CB8AC3E}">
        <p14:creationId xmlns:p14="http://schemas.microsoft.com/office/powerpoint/2010/main" val="1872246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3D4E6CC3-00AD-0D49-9184-3BF281FF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7" y="711582"/>
            <a:ext cx="5950310" cy="56801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1F7C61-92F1-1148-85EB-3D67EA9FA7D4}"/>
              </a:ext>
            </a:extLst>
          </p:cNvPr>
          <p:cNvSpPr/>
          <p:nvPr/>
        </p:nvSpPr>
        <p:spPr>
          <a:xfrm>
            <a:off x="3947021" y="2936557"/>
            <a:ext cx="115436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DEE9D7-BEDB-474E-81B0-F6E7DA4CEEA9}"/>
              </a:ext>
            </a:extLst>
          </p:cNvPr>
          <p:cNvSpPr/>
          <p:nvPr/>
        </p:nvSpPr>
        <p:spPr>
          <a:xfrm>
            <a:off x="1830855" y="3822035"/>
            <a:ext cx="1154368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5F97E0-9037-CF4E-AE07-BAA8A4E23DFD}"/>
              </a:ext>
            </a:extLst>
          </p:cNvPr>
          <p:cNvSpPr/>
          <p:nvPr/>
        </p:nvSpPr>
        <p:spPr>
          <a:xfrm>
            <a:off x="3406261" y="1339320"/>
            <a:ext cx="12499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15706-1F3B-FB4E-B0EB-BDE290916B53}"/>
                  </a:ext>
                </a:extLst>
              </p:cNvPr>
              <p:cNvSpPr txBox="1"/>
              <p:nvPr/>
            </p:nvSpPr>
            <p:spPr>
              <a:xfrm>
                <a:off x="3279300" y="1316622"/>
                <a:ext cx="1581456" cy="507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15706-1F3B-FB4E-B0EB-BDE29091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300" y="1316622"/>
                <a:ext cx="1581456" cy="507447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59A54-F3B9-E74E-B65D-C77559D3EB32}"/>
                  </a:ext>
                </a:extLst>
              </p:cNvPr>
              <p:cNvSpPr txBox="1"/>
              <p:nvPr/>
            </p:nvSpPr>
            <p:spPr>
              <a:xfrm>
                <a:off x="1830855" y="3822035"/>
                <a:ext cx="12471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59A54-F3B9-E74E-B65D-C77559D3E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855" y="3822035"/>
                <a:ext cx="1247175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F115810-8450-8D4E-98F3-1F6A18CDA337}"/>
                  </a:ext>
                </a:extLst>
              </p:cNvPr>
              <p:cNvSpPr/>
              <p:nvPr/>
            </p:nvSpPr>
            <p:spPr>
              <a:xfrm>
                <a:off x="3947021" y="2936557"/>
                <a:ext cx="124995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F115810-8450-8D4E-98F3-1F6A18CDA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021" y="2936557"/>
                <a:ext cx="12499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0F8E770-F313-D84D-9D7E-EA5D589C5D10}"/>
              </a:ext>
            </a:extLst>
          </p:cNvPr>
          <p:cNvSpPr txBox="1"/>
          <p:nvPr/>
        </p:nvSpPr>
        <p:spPr>
          <a:xfrm>
            <a:off x="2666536" y="1013021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Zhuosen</a:t>
            </a:r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et al.,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91E664-1884-C84B-904E-73CFFABA82B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 class: Viscous flow in the mantle</a:t>
            </a:r>
          </a:p>
        </p:txBody>
      </p:sp>
    </p:spTree>
    <p:extLst>
      <p:ext uri="{BB962C8B-B14F-4D97-AF65-F5344CB8AC3E}">
        <p14:creationId xmlns:p14="http://schemas.microsoft.com/office/powerpoint/2010/main" val="4135484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C7A47F7-1CB9-774B-A857-DA18C7F7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4" y="728556"/>
            <a:ext cx="5843800" cy="540088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77467B-1E96-0D4B-A972-B92C5BBCD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70" y="963431"/>
            <a:ext cx="2884714" cy="569401"/>
          </a:xfrm>
          <a:prstGeom prst="rect">
            <a:avLst/>
          </a:prstGeom>
        </p:spPr>
      </p:pic>
      <p:pic>
        <p:nvPicPr>
          <p:cNvPr id="9" name="Picture 8" descr="Teams&#10;&#10;Description automatically generated with medium confidence">
            <a:extLst>
              <a:ext uri="{FF2B5EF4-FFF2-40B4-BE49-F238E27FC236}">
                <a16:creationId xmlns:a16="http://schemas.microsoft.com/office/drawing/2014/main" id="{C340CCDC-125F-3F4F-8891-7C02BCAB0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287" y="1607637"/>
            <a:ext cx="3045055" cy="569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864551-CB12-814F-864F-3B670B9C47EA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 class: Viscous flow in the mantle</a:t>
            </a:r>
          </a:p>
        </p:txBody>
      </p:sp>
    </p:spTree>
    <p:extLst>
      <p:ext uri="{BB962C8B-B14F-4D97-AF65-F5344CB8AC3E}">
        <p14:creationId xmlns:p14="http://schemas.microsoft.com/office/powerpoint/2010/main" val="785560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68A943-08D3-2147-8E2E-A07531C0CD26}"/>
              </a:ext>
            </a:extLst>
          </p:cNvPr>
          <p:cNvSpPr txBox="1"/>
          <p:nvPr/>
        </p:nvSpPr>
        <p:spPr>
          <a:xfrm>
            <a:off x="-1538186" y="622870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Garel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et al., 2014, G</a:t>
            </a:r>
            <a:r>
              <a:rPr lang="en-US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3</a:t>
            </a:r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C7A47F7-1CB9-774B-A857-DA18C7F7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4" y="728556"/>
            <a:ext cx="5843800" cy="540088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77467B-1E96-0D4B-A972-B92C5BBCD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70" y="963431"/>
            <a:ext cx="2884714" cy="569401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50ADC997-D81F-6E45-918E-09444A0844F2}"/>
              </a:ext>
            </a:extLst>
          </p:cNvPr>
          <p:cNvSpPr/>
          <p:nvPr/>
        </p:nvSpPr>
        <p:spPr>
          <a:xfrm>
            <a:off x="6162098" y="2203939"/>
            <a:ext cx="1430185" cy="1718122"/>
          </a:xfrm>
          <a:custGeom>
            <a:avLst/>
            <a:gdLst>
              <a:gd name="connsiteX0" fmla="*/ 1411009 w 1430185"/>
              <a:gd name="connsiteY0" fmla="*/ 0 h 1718122"/>
              <a:gd name="connsiteX1" fmla="*/ 1411009 w 1430185"/>
              <a:gd name="connsiteY1" fmla="*/ 398585 h 1718122"/>
              <a:gd name="connsiteX2" fmla="*/ 1211717 w 1430185"/>
              <a:gd name="connsiteY2" fmla="*/ 1055077 h 1718122"/>
              <a:gd name="connsiteX3" fmla="*/ 391102 w 1430185"/>
              <a:gd name="connsiteY3" fmla="*/ 1617785 h 1718122"/>
              <a:gd name="connsiteX4" fmla="*/ 109748 w 1430185"/>
              <a:gd name="connsiteY4" fmla="*/ 1711569 h 171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0185" h="1718122">
                <a:moveTo>
                  <a:pt x="1411009" y="0"/>
                </a:moveTo>
                <a:cubicBezTo>
                  <a:pt x="1427616" y="111369"/>
                  <a:pt x="1444224" y="222739"/>
                  <a:pt x="1411009" y="398585"/>
                </a:cubicBezTo>
                <a:cubicBezTo>
                  <a:pt x="1377794" y="574431"/>
                  <a:pt x="1381701" y="851877"/>
                  <a:pt x="1211717" y="1055077"/>
                </a:cubicBezTo>
                <a:cubicBezTo>
                  <a:pt x="1041733" y="1258277"/>
                  <a:pt x="574763" y="1508370"/>
                  <a:pt x="391102" y="1617785"/>
                </a:cubicBezTo>
                <a:cubicBezTo>
                  <a:pt x="207441" y="1727200"/>
                  <a:pt x="-193098" y="1725246"/>
                  <a:pt x="109748" y="1711569"/>
                </a:cubicBezTo>
              </a:path>
            </a:pathLst>
          </a:custGeom>
          <a:noFill/>
          <a:ln w="41275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2C9E5-BE49-3845-A5F6-63696D51CFA0}"/>
              </a:ext>
            </a:extLst>
          </p:cNvPr>
          <p:cNvSpPr/>
          <p:nvPr/>
        </p:nvSpPr>
        <p:spPr>
          <a:xfrm>
            <a:off x="138814" y="728556"/>
            <a:ext cx="5921027" cy="2801025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5F476D-57C8-844D-A1EA-A8FFE98A58D2}"/>
              </a:ext>
            </a:extLst>
          </p:cNvPr>
          <p:cNvSpPr/>
          <p:nvPr/>
        </p:nvSpPr>
        <p:spPr>
          <a:xfrm>
            <a:off x="166986" y="4836176"/>
            <a:ext cx="5921027" cy="139253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74650FA-A1A2-FC4F-9D46-2F2D373BA074}"/>
              </a:ext>
            </a:extLst>
          </p:cNvPr>
          <p:cNvSpPr/>
          <p:nvPr/>
        </p:nvSpPr>
        <p:spPr>
          <a:xfrm>
            <a:off x="116464" y="3529581"/>
            <a:ext cx="6022073" cy="1333325"/>
          </a:xfrm>
          <a:custGeom>
            <a:avLst/>
            <a:gdLst>
              <a:gd name="connsiteX0" fmla="*/ 1173074 w 6022073"/>
              <a:gd name="connsiteY0" fmla="*/ 10788 h 1333325"/>
              <a:gd name="connsiteX1" fmla="*/ 211782 w 6022073"/>
              <a:gd name="connsiteY1" fmla="*/ 57681 h 1333325"/>
              <a:gd name="connsiteX2" fmla="*/ 24213 w 6022073"/>
              <a:gd name="connsiteY2" fmla="*/ 456265 h 1333325"/>
              <a:gd name="connsiteX3" fmla="*/ 47659 w 6022073"/>
              <a:gd name="connsiteY3" fmla="*/ 1194819 h 1333325"/>
              <a:gd name="connsiteX4" fmla="*/ 434521 w 6022073"/>
              <a:gd name="connsiteY4" fmla="*/ 1323773 h 1333325"/>
              <a:gd name="connsiteX5" fmla="*/ 2638459 w 6022073"/>
              <a:gd name="connsiteY5" fmla="*/ 1323773 h 1333325"/>
              <a:gd name="connsiteX6" fmla="*/ 4748613 w 6022073"/>
              <a:gd name="connsiteY6" fmla="*/ 1323773 h 1333325"/>
              <a:gd name="connsiteX7" fmla="*/ 5592674 w 6022073"/>
              <a:gd name="connsiteY7" fmla="*/ 1312050 h 1333325"/>
              <a:gd name="connsiteX8" fmla="*/ 5756798 w 6022073"/>
              <a:gd name="connsiteY8" fmla="*/ 1312050 h 1333325"/>
              <a:gd name="connsiteX9" fmla="*/ 5956090 w 6022073"/>
              <a:gd name="connsiteY9" fmla="*/ 1288604 h 1333325"/>
              <a:gd name="connsiteX10" fmla="*/ 6014705 w 6022073"/>
              <a:gd name="connsiteY10" fmla="*/ 878296 h 1333325"/>
              <a:gd name="connsiteX11" fmla="*/ 6002982 w 6022073"/>
              <a:gd name="connsiteY11" fmla="*/ 210081 h 1333325"/>
              <a:gd name="connsiteX12" fmla="*/ 5850582 w 6022073"/>
              <a:gd name="connsiteY12" fmla="*/ 22511 h 1333325"/>
              <a:gd name="connsiteX13" fmla="*/ 5451998 w 6022073"/>
              <a:gd name="connsiteY13" fmla="*/ 22511 h 1333325"/>
              <a:gd name="connsiteX14" fmla="*/ 2697074 w 6022073"/>
              <a:gd name="connsiteY14" fmla="*/ 22511 h 1333325"/>
              <a:gd name="connsiteX15" fmla="*/ 1173074 w 6022073"/>
              <a:gd name="connsiteY15" fmla="*/ 10788 h 133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22073" h="1333325">
                <a:moveTo>
                  <a:pt x="1173074" y="10788"/>
                </a:moveTo>
                <a:cubicBezTo>
                  <a:pt x="788166" y="-2889"/>
                  <a:pt x="403259" y="-16565"/>
                  <a:pt x="211782" y="57681"/>
                </a:cubicBezTo>
                <a:cubicBezTo>
                  <a:pt x="20305" y="131927"/>
                  <a:pt x="51567" y="266742"/>
                  <a:pt x="24213" y="456265"/>
                </a:cubicBezTo>
                <a:cubicBezTo>
                  <a:pt x="-3141" y="645788"/>
                  <a:pt x="-20726" y="1050234"/>
                  <a:pt x="47659" y="1194819"/>
                </a:cubicBezTo>
                <a:cubicBezTo>
                  <a:pt x="116044" y="1339404"/>
                  <a:pt x="2721" y="1302281"/>
                  <a:pt x="434521" y="1323773"/>
                </a:cubicBezTo>
                <a:cubicBezTo>
                  <a:pt x="866321" y="1345265"/>
                  <a:pt x="2638459" y="1323773"/>
                  <a:pt x="2638459" y="1323773"/>
                </a:cubicBezTo>
                <a:lnTo>
                  <a:pt x="4748613" y="1323773"/>
                </a:lnTo>
                <a:lnTo>
                  <a:pt x="5592674" y="1312050"/>
                </a:lnTo>
                <a:cubicBezTo>
                  <a:pt x="5760705" y="1310096"/>
                  <a:pt x="5696229" y="1315958"/>
                  <a:pt x="5756798" y="1312050"/>
                </a:cubicBezTo>
                <a:cubicBezTo>
                  <a:pt x="5817367" y="1308142"/>
                  <a:pt x="5913106" y="1360896"/>
                  <a:pt x="5956090" y="1288604"/>
                </a:cubicBezTo>
                <a:cubicBezTo>
                  <a:pt x="5999074" y="1216312"/>
                  <a:pt x="6006890" y="1058050"/>
                  <a:pt x="6014705" y="878296"/>
                </a:cubicBezTo>
                <a:cubicBezTo>
                  <a:pt x="6022520" y="698542"/>
                  <a:pt x="6030336" y="352712"/>
                  <a:pt x="6002982" y="210081"/>
                </a:cubicBezTo>
                <a:cubicBezTo>
                  <a:pt x="5975628" y="67450"/>
                  <a:pt x="5942413" y="53773"/>
                  <a:pt x="5850582" y="22511"/>
                </a:cubicBezTo>
                <a:cubicBezTo>
                  <a:pt x="5758751" y="-8751"/>
                  <a:pt x="5451998" y="22511"/>
                  <a:pt x="5451998" y="22511"/>
                </a:cubicBezTo>
                <a:lnTo>
                  <a:pt x="2697074" y="22511"/>
                </a:lnTo>
                <a:lnTo>
                  <a:pt x="1173074" y="10788"/>
                </a:lnTo>
                <a:close/>
              </a:path>
            </a:pathLst>
          </a:cu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ams&#10;&#10;Description automatically generated with medium confidence">
            <a:extLst>
              <a:ext uri="{FF2B5EF4-FFF2-40B4-BE49-F238E27FC236}">
                <a16:creationId xmlns:a16="http://schemas.microsoft.com/office/drawing/2014/main" id="{020D3422-5A4A-4A48-A947-319D0AA7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287" y="1607637"/>
            <a:ext cx="3045055" cy="569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F1303B-5FA8-3B43-8865-81F2A40BB78A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 class: Viscous flow in the mantle</a:t>
            </a:r>
          </a:p>
        </p:txBody>
      </p:sp>
    </p:spTree>
    <p:extLst>
      <p:ext uri="{BB962C8B-B14F-4D97-AF65-F5344CB8AC3E}">
        <p14:creationId xmlns:p14="http://schemas.microsoft.com/office/powerpoint/2010/main" val="4074382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/>
              <p:nvPr/>
            </p:nvSpPr>
            <p:spPr>
              <a:xfrm>
                <a:off x="-43544" y="0"/>
                <a:ext cx="9144000" cy="8248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Take homes:</a:t>
                </a:r>
              </a:p>
              <a:p>
                <a:pPr algn="ctr"/>
                <a:endParaRPr lang="en-US" sz="3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Fluids: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(Newtonian)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(non-Newtonian) scales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Accumulated strain is (typically) unrecoverable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In mantle, constants relating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to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600" i="1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also depend on many other physical properties (</a:t>
                </a:r>
                <a:r>
                  <a:rPr lang="en-US" sz="26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T, P, H</a:t>
                </a:r>
                <a:r>
                  <a:rPr lang="en-US" sz="2600" i="1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sz="2600" i="1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O, …)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Can calculate an effective viscosity for non-Newtonian deformation (both power-law flow and plasticity).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6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In plastic yielding, effective viscosity acts to limit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yield</a:t>
                </a: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  Power-law flow turns into plasticity as 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.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endParaRPr lang="en-US" sz="2800" dirty="0"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27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17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3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4" y="0"/>
                <a:ext cx="9144000" cy="8248412"/>
              </a:xfrm>
              <a:prstGeom prst="rect">
                <a:avLst/>
              </a:prstGeom>
              <a:blipFill>
                <a:blip r:embed="rId3"/>
                <a:stretch>
                  <a:fillRect t="-1231" r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Rheology</a:t>
            </a:r>
          </a:p>
        </p:txBody>
      </p:sp>
      <p:pic>
        <p:nvPicPr>
          <p:cNvPr id="1026" name="Picture 2" descr="What is Elasticity, Elastic Limit, Young&amp;#39;s Modulus and Modulus of Rigidity  in Strength of Materials? - Mechanical Booster">
            <a:extLst>
              <a:ext uri="{FF2B5EF4-FFF2-40B4-BE49-F238E27FC236}">
                <a16:creationId xmlns:a16="http://schemas.microsoft.com/office/drawing/2014/main" id="{C5CD6883-5C62-6F45-8E4D-A998A39FB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9" y="1041528"/>
            <a:ext cx="4427921" cy="190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3E85A-EBC7-D14E-B569-99C14A03C68B}"/>
                  </a:ext>
                </a:extLst>
              </p:cNvPr>
              <p:cNvSpPr txBox="1"/>
              <p:nvPr/>
            </p:nvSpPr>
            <p:spPr>
              <a:xfrm>
                <a:off x="-2490951" y="841474"/>
                <a:ext cx="914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Elasticity: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3E85A-EBC7-D14E-B569-99C14A03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90951" y="841474"/>
                <a:ext cx="9144000" cy="400110"/>
              </a:xfrm>
              <a:prstGeom prst="rect">
                <a:avLst/>
              </a:prstGeom>
              <a:blipFill>
                <a:blip r:embed="rId4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CAFA75D-AB0C-2648-8B7D-2D43A8BAA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382" y="1064607"/>
            <a:ext cx="3226870" cy="2373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DC0354-7FEE-2548-87E8-26E22091F487}"/>
                  </a:ext>
                </a:extLst>
              </p:cNvPr>
              <p:cNvSpPr txBox="1"/>
              <p:nvPr/>
            </p:nvSpPr>
            <p:spPr>
              <a:xfrm>
                <a:off x="2081049" y="629333"/>
                <a:ext cx="9144000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Brittle failure/plastic yielding at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DC0354-7FEE-2548-87E8-26E22091F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049" y="629333"/>
                <a:ext cx="9144000" cy="424283"/>
              </a:xfrm>
              <a:prstGeom prst="rect">
                <a:avLst/>
              </a:prstGeom>
              <a:blipFill>
                <a:blip r:embed="rId6"/>
                <a:stretch>
                  <a:fillRect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1F214AE-E93C-4E4F-875A-E92F32AA7BF8}"/>
              </a:ext>
            </a:extLst>
          </p:cNvPr>
          <p:cNvSpPr txBox="1"/>
          <p:nvPr/>
        </p:nvSpPr>
        <p:spPr>
          <a:xfrm>
            <a:off x="-3620813" y="31153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So far: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848D1-B115-6949-9191-105FE3D52047}"/>
              </a:ext>
            </a:extLst>
          </p:cNvPr>
          <p:cNvSpPr/>
          <p:nvPr/>
        </p:nvSpPr>
        <p:spPr>
          <a:xfrm rot="235037">
            <a:off x="5209963" y="3382170"/>
            <a:ext cx="2886172" cy="39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1885BD9-03A7-7241-B385-BB58A350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478" y="3904452"/>
            <a:ext cx="5988818" cy="2734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8622B9-75A6-AD4C-B178-1759AA5DF107}"/>
              </a:ext>
            </a:extLst>
          </p:cNvPr>
          <p:cNvSpPr txBox="1"/>
          <p:nvPr/>
        </p:nvSpPr>
        <p:spPr>
          <a:xfrm>
            <a:off x="907264" y="3648098"/>
            <a:ext cx="3916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elasto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-brittle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FA1ACA-EB80-C044-9144-0C18A559A0CC}"/>
              </a:ext>
            </a:extLst>
          </p:cNvPr>
          <p:cNvSpPr txBox="1"/>
          <p:nvPr/>
        </p:nvSpPr>
        <p:spPr>
          <a:xfrm>
            <a:off x="3995229" y="3610603"/>
            <a:ext cx="3916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elasto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-plastic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90BEF99-3EF4-784E-BCAE-484704B262C9}"/>
              </a:ext>
            </a:extLst>
          </p:cNvPr>
          <p:cNvSpPr/>
          <p:nvPr/>
        </p:nvSpPr>
        <p:spPr>
          <a:xfrm>
            <a:off x="3677697" y="2311121"/>
            <a:ext cx="2813538" cy="1547446"/>
          </a:xfrm>
          <a:custGeom>
            <a:avLst/>
            <a:gdLst>
              <a:gd name="connsiteX0" fmla="*/ 0 w 2813538"/>
              <a:gd name="connsiteY0" fmla="*/ 1547446 h 1547446"/>
              <a:gd name="connsiteX1" fmla="*/ 643094 w 2813538"/>
              <a:gd name="connsiteY1" fmla="*/ 1386672 h 1547446"/>
              <a:gd name="connsiteX2" fmla="*/ 1145512 w 2813538"/>
              <a:gd name="connsiteY2" fmla="*/ 733530 h 1547446"/>
              <a:gd name="connsiteX3" fmla="*/ 2813538 w 2813538"/>
              <a:gd name="connsiteY3" fmla="*/ 0 h 154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3538" h="1547446">
                <a:moveTo>
                  <a:pt x="0" y="1547446"/>
                </a:moveTo>
                <a:cubicBezTo>
                  <a:pt x="226087" y="1534885"/>
                  <a:pt x="452175" y="1522325"/>
                  <a:pt x="643094" y="1386672"/>
                </a:cubicBezTo>
                <a:cubicBezTo>
                  <a:pt x="834013" y="1251019"/>
                  <a:pt x="783771" y="964642"/>
                  <a:pt x="1145512" y="733530"/>
                </a:cubicBezTo>
                <a:cubicBezTo>
                  <a:pt x="1507253" y="502418"/>
                  <a:pt x="2160395" y="251209"/>
                  <a:pt x="2813538" y="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91088FF-093C-5440-99EB-1305D844FD4A}"/>
              </a:ext>
            </a:extLst>
          </p:cNvPr>
          <p:cNvSpPr/>
          <p:nvPr/>
        </p:nvSpPr>
        <p:spPr>
          <a:xfrm>
            <a:off x="6732396" y="2471895"/>
            <a:ext cx="1808929" cy="1384892"/>
          </a:xfrm>
          <a:custGeom>
            <a:avLst/>
            <a:gdLst>
              <a:gd name="connsiteX0" fmla="*/ 0 w 1618010"/>
              <a:gd name="connsiteY0" fmla="*/ 1376624 h 1384892"/>
              <a:gd name="connsiteX1" fmla="*/ 914400 w 1618010"/>
              <a:gd name="connsiteY1" fmla="*/ 1276140 h 1384892"/>
              <a:gd name="connsiteX2" fmla="*/ 1617784 w 1618010"/>
              <a:gd name="connsiteY2" fmla="*/ 612949 h 1384892"/>
              <a:gd name="connsiteX3" fmla="*/ 974690 w 1618010"/>
              <a:gd name="connsiteY3" fmla="*/ 0 h 13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010" h="1384892">
                <a:moveTo>
                  <a:pt x="0" y="1376624"/>
                </a:moveTo>
                <a:cubicBezTo>
                  <a:pt x="322384" y="1390021"/>
                  <a:pt x="644769" y="1403419"/>
                  <a:pt x="914400" y="1276140"/>
                </a:cubicBezTo>
                <a:cubicBezTo>
                  <a:pt x="1184031" y="1148861"/>
                  <a:pt x="1607736" y="825639"/>
                  <a:pt x="1617784" y="612949"/>
                </a:cubicBezTo>
                <a:cubicBezTo>
                  <a:pt x="1627832" y="400259"/>
                  <a:pt x="1301261" y="200129"/>
                  <a:pt x="974690" y="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7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What about fluids?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AEA10F-CA83-AA42-83D2-4A963175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4" y="913615"/>
            <a:ext cx="8061552" cy="5177916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C35720DE-E781-AD43-9C40-6882B8037887}"/>
              </a:ext>
            </a:extLst>
          </p:cNvPr>
          <p:cNvSpPr/>
          <p:nvPr/>
        </p:nvSpPr>
        <p:spPr>
          <a:xfrm>
            <a:off x="543857" y="801981"/>
            <a:ext cx="4971705" cy="5760892"/>
          </a:xfrm>
          <a:custGeom>
            <a:avLst/>
            <a:gdLst>
              <a:gd name="connsiteX0" fmla="*/ 953347 w 4971705"/>
              <a:gd name="connsiteY0" fmla="*/ 162661 h 5760892"/>
              <a:gd name="connsiteX1" fmla="*/ 501172 w 4971705"/>
              <a:gd name="connsiteY1" fmla="*/ 644982 h 5760892"/>
              <a:gd name="connsiteX2" fmla="*/ 8802 w 4971705"/>
              <a:gd name="connsiteY2" fmla="*/ 3096779 h 5760892"/>
              <a:gd name="connsiteX3" fmla="*/ 943299 w 4971705"/>
              <a:gd name="connsiteY3" fmla="*/ 5538529 h 5760892"/>
              <a:gd name="connsiteX4" fmla="*/ 4490367 w 4971705"/>
              <a:gd name="connsiteY4" fmla="*/ 5568674 h 5760892"/>
              <a:gd name="connsiteX5" fmla="*/ 4892301 w 4971705"/>
              <a:gd name="connsiteY5" fmla="*/ 4835144 h 5760892"/>
              <a:gd name="connsiteX6" fmla="*/ 4058288 w 4971705"/>
              <a:gd name="connsiteY6" fmla="*/ 3810212 h 5760892"/>
              <a:gd name="connsiteX7" fmla="*/ 3827176 w 4971705"/>
              <a:gd name="connsiteY7" fmla="*/ 2011557 h 5760892"/>
              <a:gd name="connsiteX8" fmla="*/ 3375000 w 4971705"/>
              <a:gd name="connsiteY8" fmla="*/ 423918 h 5760892"/>
              <a:gd name="connsiteX9" fmla="*/ 2299827 w 4971705"/>
              <a:gd name="connsiteY9" fmla="*/ 11935 h 5760892"/>
              <a:gd name="connsiteX10" fmla="*/ 953347 w 4971705"/>
              <a:gd name="connsiteY10" fmla="*/ 162661 h 576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71705" h="5760892">
                <a:moveTo>
                  <a:pt x="953347" y="162661"/>
                </a:moveTo>
                <a:cubicBezTo>
                  <a:pt x="653571" y="268169"/>
                  <a:pt x="658596" y="155962"/>
                  <a:pt x="501172" y="644982"/>
                </a:cubicBezTo>
                <a:cubicBezTo>
                  <a:pt x="343748" y="1134002"/>
                  <a:pt x="-64886" y="2281188"/>
                  <a:pt x="8802" y="3096779"/>
                </a:cubicBezTo>
                <a:cubicBezTo>
                  <a:pt x="82490" y="3912370"/>
                  <a:pt x="196372" y="5126547"/>
                  <a:pt x="943299" y="5538529"/>
                </a:cubicBezTo>
                <a:cubicBezTo>
                  <a:pt x="1690226" y="5950511"/>
                  <a:pt x="3832200" y="5685905"/>
                  <a:pt x="4490367" y="5568674"/>
                </a:cubicBezTo>
                <a:cubicBezTo>
                  <a:pt x="5148534" y="5451443"/>
                  <a:pt x="4964314" y="5128221"/>
                  <a:pt x="4892301" y="4835144"/>
                </a:cubicBezTo>
                <a:cubicBezTo>
                  <a:pt x="4820288" y="4542067"/>
                  <a:pt x="4235809" y="4280810"/>
                  <a:pt x="4058288" y="3810212"/>
                </a:cubicBezTo>
                <a:cubicBezTo>
                  <a:pt x="3880767" y="3339614"/>
                  <a:pt x="3941057" y="2575939"/>
                  <a:pt x="3827176" y="2011557"/>
                </a:cubicBezTo>
                <a:cubicBezTo>
                  <a:pt x="3713295" y="1447175"/>
                  <a:pt x="3629558" y="757188"/>
                  <a:pt x="3375000" y="423918"/>
                </a:cubicBezTo>
                <a:cubicBezTo>
                  <a:pt x="3120442" y="90648"/>
                  <a:pt x="2705110" y="57153"/>
                  <a:pt x="2299827" y="11935"/>
                </a:cubicBezTo>
                <a:cubicBezTo>
                  <a:pt x="1894544" y="-33283"/>
                  <a:pt x="1253123" y="57153"/>
                  <a:pt x="953347" y="162661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828DC-C780-9C4D-95B8-BCA3A2B03ACA}"/>
              </a:ext>
            </a:extLst>
          </p:cNvPr>
          <p:cNvSpPr txBox="1"/>
          <p:nvPr/>
        </p:nvSpPr>
        <p:spPr>
          <a:xfrm>
            <a:off x="-3628438" y="51350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Viscous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9E9E9-A5A5-7B44-9BC0-82254F366836}"/>
              </a:ext>
            </a:extLst>
          </p:cNvPr>
          <p:cNvSpPr txBox="1"/>
          <p:nvPr/>
        </p:nvSpPr>
        <p:spPr>
          <a:xfrm>
            <a:off x="7206916" y="6487049"/>
            <a:ext cx="8602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Becker and </a:t>
            </a:r>
            <a:r>
              <a:rPr lang="en-US" sz="15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Faccenna</a:t>
            </a:r>
            <a:endParaRPr lang="en-US" sz="1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7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Deborah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7F3ED-4382-FC4C-819B-BCD4B71B9A93}"/>
              </a:ext>
            </a:extLst>
          </p:cNvPr>
          <p:cNvSpPr txBox="1"/>
          <p:nvPr/>
        </p:nvSpPr>
        <p:spPr>
          <a:xfrm>
            <a:off x="264695" y="689491"/>
            <a:ext cx="8602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example of a non-dimensional number that describes the behavior of the system. </a:t>
            </a: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this case, it is a ratio of time scales that can be used to distinguish whether a material deforms as an elastic solid or viscous fluid: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6305A9B-6C7F-DC40-97E5-F93786570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220" y="2862533"/>
            <a:ext cx="3659405" cy="10720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5F9C7F-4DF9-4E47-93CE-7CCBA065E6F3}"/>
              </a:ext>
            </a:extLst>
          </p:cNvPr>
          <p:cNvSpPr/>
          <p:nvPr/>
        </p:nvSpPr>
        <p:spPr>
          <a:xfrm>
            <a:off x="3952700" y="2850720"/>
            <a:ext cx="2145366" cy="1083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1CD0A8-85C5-9346-954F-CB1086CC1EBA}"/>
              </a:ext>
            </a:extLst>
          </p:cNvPr>
          <p:cNvCxnSpPr/>
          <p:nvPr/>
        </p:nvCxnSpPr>
        <p:spPr>
          <a:xfrm flipH="1">
            <a:off x="3910259" y="3188370"/>
            <a:ext cx="67376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A55EF3-DA25-6F46-A978-6654D4EF302A}"/>
              </a:ext>
            </a:extLst>
          </p:cNvPr>
          <p:cNvCxnSpPr/>
          <p:nvPr/>
        </p:nvCxnSpPr>
        <p:spPr>
          <a:xfrm flipH="1">
            <a:off x="3910259" y="3641559"/>
            <a:ext cx="67376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20EF02-3395-B64C-9C7B-6C4EA52474E0}"/>
              </a:ext>
            </a:extLst>
          </p:cNvPr>
          <p:cNvSpPr txBox="1"/>
          <p:nvPr/>
        </p:nvSpPr>
        <p:spPr>
          <a:xfrm>
            <a:off x="4606023" y="2924398"/>
            <a:ext cx="2181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Relaxation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492B7-764E-3D45-9736-222935E8F8AE}"/>
              </a:ext>
            </a:extLst>
          </p:cNvPr>
          <p:cNvSpPr txBox="1"/>
          <p:nvPr/>
        </p:nvSpPr>
        <p:spPr>
          <a:xfrm>
            <a:off x="4584026" y="3464539"/>
            <a:ext cx="4030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Characteristic time, or time of observation/forcing</a:t>
            </a:r>
          </a:p>
        </p:txBody>
      </p:sp>
    </p:spTree>
    <p:extLst>
      <p:ext uri="{BB962C8B-B14F-4D97-AF65-F5344CB8AC3E}">
        <p14:creationId xmlns:p14="http://schemas.microsoft.com/office/powerpoint/2010/main" val="108544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Deborah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7F3ED-4382-FC4C-819B-BCD4B71B9A93}"/>
              </a:ext>
            </a:extLst>
          </p:cNvPr>
          <p:cNvSpPr txBox="1"/>
          <p:nvPr/>
        </p:nvSpPr>
        <p:spPr>
          <a:xfrm>
            <a:off x="264695" y="689491"/>
            <a:ext cx="8602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example of a non-dimensional number that describes the behavior of the system. </a:t>
            </a: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this case, it is a ratio of time scales that can be used to distinguish whether a material deforms as an elastic solid or viscous fluid: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6305A9B-6C7F-DC40-97E5-F93786570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220" y="2862533"/>
            <a:ext cx="3659405" cy="10720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934CD5-2668-F245-B253-19F57A3901CA}"/>
              </a:ext>
            </a:extLst>
          </p:cNvPr>
          <p:cNvSpPr/>
          <p:nvPr/>
        </p:nvSpPr>
        <p:spPr>
          <a:xfrm>
            <a:off x="5005133" y="2850720"/>
            <a:ext cx="1050492" cy="1083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5C646A-0649-184E-BBB7-11A4B5306E91}"/>
                  </a:ext>
                </a:extLst>
              </p:cNvPr>
              <p:cNvSpPr txBox="1"/>
              <p:nvPr/>
            </p:nvSpPr>
            <p:spPr>
              <a:xfrm>
                <a:off x="5207600" y="2853283"/>
                <a:ext cx="3659405" cy="2139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9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rl</m:t>
                        </m:r>
                      </m:sub>
                    </m:sSub>
                    <m:r>
                      <a:rPr lang="en-US" sz="19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9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en-US" sz="19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9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(the Maxwell time) </a:t>
                </a:r>
              </a:p>
              <a:p>
                <a:endParaRPr lang="en-US" sz="19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how quickly stress decays </a:t>
                </a:r>
              </a:p>
              <a:p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following deformation (strain) </a:t>
                </a:r>
              </a:p>
              <a:p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after deformation rate (strain </a:t>
                </a:r>
              </a:p>
              <a:p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rate) is set to zero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5C646A-0649-184E-BBB7-11A4B5306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600" y="2853283"/>
                <a:ext cx="3659405" cy="2139047"/>
              </a:xfrm>
              <a:prstGeom prst="rect">
                <a:avLst/>
              </a:prstGeom>
              <a:blipFill>
                <a:blip r:embed="rId3"/>
                <a:stretch>
                  <a:fillRect l="-1379" t="-1176" r="-345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92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Deborah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7F3ED-4382-FC4C-819B-BCD4B71B9A93}"/>
              </a:ext>
            </a:extLst>
          </p:cNvPr>
          <p:cNvSpPr txBox="1"/>
          <p:nvPr/>
        </p:nvSpPr>
        <p:spPr>
          <a:xfrm>
            <a:off x="264695" y="689491"/>
            <a:ext cx="8602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example of a non-dimensional number that describes the behavior of the system. </a:t>
            </a: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this case, it is a ratio of time scales that can be used to distinguish whether a material deforms as an elastic solid or viscous fluid: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6305A9B-6C7F-DC40-97E5-F93786570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220" y="2862533"/>
            <a:ext cx="3659405" cy="10720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934CD5-2668-F245-B253-19F57A3901CA}"/>
              </a:ext>
            </a:extLst>
          </p:cNvPr>
          <p:cNvSpPr/>
          <p:nvPr/>
        </p:nvSpPr>
        <p:spPr>
          <a:xfrm>
            <a:off x="5005133" y="2850720"/>
            <a:ext cx="1050492" cy="1083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5C646A-0649-184E-BBB7-11A4B5306E91}"/>
                  </a:ext>
                </a:extLst>
              </p:cNvPr>
              <p:cNvSpPr txBox="1"/>
              <p:nvPr/>
            </p:nvSpPr>
            <p:spPr>
              <a:xfrm>
                <a:off x="5207600" y="2853283"/>
                <a:ext cx="3659405" cy="2139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9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rl</m:t>
                        </m:r>
                      </m:sub>
                    </m:sSub>
                    <m:r>
                      <a:rPr lang="en-US" sz="19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9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en-US" sz="19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9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(the Maxwell time) </a:t>
                </a:r>
              </a:p>
              <a:p>
                <a:endParaRPr lang="en-US" sz="19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how quickly stress decays </a:t>
                </a:r>
              </a:p>
              <a:p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following deformation (strain) </a:t>
                </a:r>
              </a:p>
              <a:p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after deformation rate (strain </a:t>
                </a:r>
              </a:p>
              <a:p>
                <a:r>
                  <a:rPr lang="en-US" sz="19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rate) is set to zero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5C646A-0649-184E-BBB7-11A4B5306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600" y="2853283"/>
                <a:ext cx="3659405" cy="2139047"/>
              </a:xfrm>
              <a:prstGeom prst="rect">
                <a:avLst/>
              </a:prstGeom>
              <a:blipFill>
                <a:blip r:embed="rId3"/>
                <a:stretch>
                  <a:fillRect l="-1379" t="-1176" r="-345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3856ABA-C566-584F-93AC-D280FEC6C1C1}"/>
              </a:ext>
            </a:extLst>
          </p:cNvPr>
          <p:cNvSpPr/>
          <p:nvPr/>
        </p:nvSpPr>
        <p:spPr>
          <a:xfrm>
            <a:off x="577518" y="5197051"/>
            <a:ext cx="4572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Or: For deformation times larger than the Maxwell time, the material deforms mainly in a viscous way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3AAC0D2-D6C4-1D41-8F62-0D470D9B6BF2}"/>
              </a:ext>
            </a:extLst>
          </p:cNvPr>
          <p:cNvSpPr/>
          <p:nvPr/>
        </p:nvSpPr>
        <p:spPr>
          <a:xfrm>
            <a:off x="3076034" y="4259178"/>
            <a:ext cx="2157705" cy="878305"/>
          </a:xfrm>
          <a:custGeom>
            <a:avLst/>
            <a:gdLst>
              <a:gd name="connsiteX0" fmla="*/ 160462 w 2157705"/>
              <a:gd name="connsiteY0" fmla="*/ 878305 h 878305"/>
              <a:gd name="connsiteX1" fmla="*/ 28115 w 2157705"/>
              <a:gd name="connsiteY1" fmla="*/ 577516 h 878305"/>
              <a:gd name="connsiteX2" fmla="*/ 641726 w 2157705"/>
              <a:gd name="connsiteY2" fmla="*/ 745958 h 878305"/>
              <a:gd name="connsiteX3" fmla="*/ 653757 w 2157705"/>
              <a:gd name="connsiteY3" fmla="*/ 204537 h 878305"/>
              <a:gd name="connsiteX4" fmla="*/ 1279399 w 2157705"/>
              <a:gd name="connsiteY4" fmla="*/ 685800 h 878305"/>
              <a:gd name="connsiteX5" fmla="*/ 1339557 w 2157705"/>
              <a:gd name="connsiteY5" fmla="*/ 36095 h 878305"/>
              <a:gd name="connsiteX6" fmla="*/ 1616283 w 2157705"/>
              <a:gd name="connsiteY6" fmla="*/ 264695 h 878305"/>
              <a:gd name="connsiteX7" fmla="*/ 2157705 w 2157705"/>
              <a:gd name="connsiteY7" fmla="*/ 0 h 87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705" h="878305">
                <a:moveTo>
                  <a:pt x="160462" y="878305"/>
                </a:moveTo>
                <a:cubicBezTo>
                  <a:pt x="54183" y="738939"/>
                  <a:pt x="-52096" y="599574"/>
                  <a:pt x="28115" y="577516"/>
                </a:cubicBezTo>
                <a:cubicBezTo>
                  <a:pt x="108326" y="555458"/>
                  <a:pt x="537452" y="808121"/>
                  <a:pt x="641726" y="745958"/>
                </a:cubicBezTo>
                <a:cubicBezTo>
                  <a:pt x="746000" y="683795"/>
                  <a:pt x="547478" y="214563"/>
                  <a:pt x="653757" y="204537"/>
                </a:cubicBezTo>
                <a:cubicBezTo>
                  <a:pt x="760036" y="194511"/>
                  <a:pt x="1165099" y="713874"/>
                  <a:pt x="1279399" y="685800"/>
                </a:cubicBezTo>
                <a:cubicBezTo>
                  <a:pt x="1393699" y="657726"/>
                  <a:pt x="1283410" y="106279"/>
                  <a:pt x="1339557" y="36095"/>
                </a:cubicBezTo>
                <a:cubicBezTo>
                  <a:pt x="1395704" y="-34089"/>
                  <a:pt x="1479925" y="270711"/>
                  <a:pt x="1616283" y="264695"/>
                </a:cubicBezTo>
                <a:cubicBezTo>
                  <a:pt x="1752641" y="258679"/>
                  <a:pt x="1955173" y="129339"/>
                  <a:pt x="2157705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3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Deborah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7F3ED-4382-FC4C-819B-BCD4B71B9A93}"/>
              </a:ext>
            </a:extLst>
          </p:cNvPr>
          <p:cNvSpPr txBox="1"/>
          <p:nvPr/>
        </p:nvSpPr>
        <p:spPr>
          <a:xfrm>
            <a:off x="264695" y="689491"/>
            <a:ext cx="8602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example of a non-dimensional number that describes the behavior of the system. </a:t>
            </a: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this case, it is a ratio of time scales that can be used to distinguish whether a material deforms as an elastic solid or viscous fluid: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B998EBD-666D-5240-93D1-13B030EB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220" y="2862533"/>
            <a:ext cx="3659405" cy="10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7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6E64-97BA-754F-BFB7-475D5BCEFE53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Deborah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7F3ED-4382-FC4C-819B-BCD4B71B9A93}"/>
              </a:ext>
            </a:extLst>
          </p:cNvPr>
          <p:cNvSpPr txBox="1"/>
          <p:nvPr/>
        </p:nvSpPr>
        <p:spPr>
          <a:xfrm>
            <a:off x="264695" y="689491"/>
            <a:ext cx="8602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example of a non-dimensional number that describes the behavior of the system. </a:t>
            </a: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this case, it is a ratio of time scales that can be used to distinguish whether a material deforms as an elastic solid or viscous fluid: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EEAB2-81BD-7C4C-BD95-0F798913A2C4}"/>
              </a:ext>
            </a:extLst>
          </p:cNvPr>
          <p:cNvSpPr txBox="1"/>
          <p:nvPr/>
        </p:nvSpPr>
        <p:spPr>
          <a:xfrm>
            <a:off x="1767742" y="4417595"/>
            <a:ext cx="59293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the Mantle:  De ~ 10</a:t>
            </a:r>
            <a:r>
              <a:rPr lang="en-US" sz="2100" baseline="30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21</a:t>
            </a:r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.10</a:t>
            </a:r>
            <a:r>
              <a:rPr lang="en-US" sz="2100" baseline="30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-15</a:t>
            </a:r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/10</a:t>
            </a:r>
            <a:r>
              <a:rPr lang="en-US" sz="2100" baseline="30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11</a:t>
            </a:r>
            <a:r>
              <a:rPr lang="en-US" sz="21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~ 10</a:t>
            </a:r>
            <a:r>
              <a:rPr lang="en-US" sz="2100" baseline="30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1F413F-4BD2-FE47-BB2C-64B07A387773}"/>
              </a:ext>
            </a:extLst>
          </p:cNvPr>
          <p:cNvSpPr/>
          <p:nvPr/>
        </p:nvSpPr>
        <p:spPr>
          <a:xfrm>
            <a:off x="1588170" y="4236101"/>
            <a:ext cx="5462337" cy="744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B998EBD-666D-5240-93D1-13B030EB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220" y="2862533"/>
            <a:ext cx="3659405" cy="10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29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2532</TotalTime>
  <Words>1160</Words>
  <Application>Microsoft Macintosh PowerPoint</Application>
  <PresentationFormat>On-screen Show (4:3)</PresentationFormat>
  <Paragraphs>153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80</cp:revision>
  <dcterms:created xsi:type="dcterms:W3CDTF">2021-07-09T17:19:50Z</dcterms:created>
  <dcterms:modified xsi:type="dcterms:W3CDTF">2021-12-30T19:28:19Z</dcterms:modified>
</cp:coreProperties>
</file>